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6"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90"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B8D4E46-604E-43EB-95FD-A1F7EE2B6CA6}" type="datetimeFigureOut">
              <a:rPr lang="en-US" smtClean="0"/>
              <a:pPr/>
              <a:t>11/29/2011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D9BA86D-2FEB-4E0E-95C7-26F765E5ED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B8D4E46-604E-43EB-95FD-A1F7EE2B6CA6}" type="datetimeFigureOut">
              <a:rPr lang="en-US" smtClean="0"/>
              <a:pPr/>
              <a:t>11/29/2011</a:t>
            </a:fld>
            <a:endParaRPr lang="en-US"/>
          </a:p>
        </p:txBody>
      </p:sp>
      <p:sp>
        <p:nvSpPr>
          <p:cNvPr id="27" name="Slide Number Placeholder 26"/>
          <p:cNvSpPr>
            <a:spLocks noGrp="1"/>
          </p:cNvSpPr>
          <p:nvPr>
            <p:ph type="sldNum" sz="quarter" idx="11"/>
          </p:nvPr>
        </p:nvSpPr>
        <p:spPr/>
        <p:txBody>
          <a:bodyPr rtlCol="0"/>
          <a:lstStyle/>
          <a:p>
            <a:fld id="{FD9BA86D-2FEB-4E0E-95C7-26F765E5ED2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B8D4E46-604E-43EB-95FD-A1F7EE2B6CA6}" type="datetimeFigureOut">
              <a:rPr lang="en-US" smtClean="0"/>
              <a:pPr/>
              <a:t>11/29/2011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D9BA86D-2FEB-4E0E-95C7-26F765E5ED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8D4E46-604E-43EB-95FD-A1F7EE2B6CA6}"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BA86D-2FEB-4E0E-95C7-26F765E5ED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B8D4E46-604E-43EB-95FD-A1F7EE2B6CA6}" type="datetimeFigureOut">
              <a:rPr lang="en-US" smtClean="0"/>
              <a:pPr/>
              <a:t>11/29/2011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D9BA86D-2FEB-4E0E-95C7-26F765E5ED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a:bodyPr>
          <a:lstStyle/>
          <a:p>
            <a:r>
              <a:rPr lang="en-US" sz="4800" dirty="0" smtClean="0"/>
              <a:t>When you were a kid, how much of your time was spent outdoors, compared to your time spent indoors? </a:t>
            </a:r>
          </a:p>
          <a:p>
            <a:pPr>
              <a:buNone/>
            </a:pPr>
            <a:endParaRPr lang="en-US" sz="4800" dirty="0"/>
          </a:p>
        </p:txBody>
      </p:sp>
      <p:pic>
        <p:nvPicPr>
          <p:cNvPr id="1026" name="Picture 2" descr="C:\Users\Beasley\Desktop\How-Watching-TV-and-Adult-Media-Affects-Children-039-s-Health-2.jpg"/>
          <p:cNvPicPr>
            <a:picLocks noChangeAspect="1" noChangeArrowheads="1"/>
          </p:cNvPicPr>
          <p:nvPr/>
        </p:nvPicPr>
        <p:blipFill>
          <a:blip r:embed="rId2" cstate="print"/>
          <a:srcRect/>
          <a:stretch>
            <a:fillRect/>
          </a:stretch>
        </p:blipFill>
        <p:spPr bwMode="auto">
          <a:xfrm>
            <a:off x="3505200" y="4359225"/>
            <a:ext cx="2541588" cy="2498775"/>
          </a:xfrm>
          <a:prstGeom prst="rect">
            <a:avLst/>
          </a:prstGeom>
          <a:noFill/>
        </p:spPr>
      </p:pic>
      <p:pic>
        <p:nvPicPr>
          <p:cNvPr id="1028" name="Picture 4" descr="C:\Users\Beasley\Desktop\kid_playing_video_game1.gif"/>
          <p:cNvPicPr>
            <a:picLocks noChangeAspect="1" noChangeArrowheads="1"/>
          </p:cNvPicPr>
          <p:nvPr/>
        </p:nvPicPr>
        <p:blipFill>
          <a:blip r:embed="rId3" cstate="print"/>
          <a:srcRect/>
          <a:stretch>
            <a:fillRect/>
          </a:stretch>
        </p:blipFill>
        <p:spPr bwMode="auto">
          <a:xfrm>
            <a:off x="6324600" y="4419600"/>
            <a:ext cx="2514600" cy="2087118"/>
          </a:xfrm>
          <a:prstGeom prst="rect">
            <a:avLst/>
          </a:prstGeom>
          <a:noFill/>
        </p:spPr>
      </p:pic>
      <p:pic>
        <p:nvPicPr>
          <p:cNvPr id="1029" name="Picture 5" descr="C:\Users\Beasley\Desktop\ar122221681710142.jpg"/>
          <p:cNvPicPr>
            <a:picLocks noChangeAspect="1" noChangeArrowheads="1"/>
          </p:cNvPicPr>
          <p:nvPr/>
        </p:nvPicPr>
        <p:blipFill>
          <a:blip r:embed="rId4" cstate="print"/>
          <a:srcRect/>
          <a:stretch>
            <a:fillRect/>
          </a:stretch>
        </p:blipFill>
        <p:spPr bwMode="auto">
          <a:xfrm>
            <a:off x="0" y="4114800"/>
            <a:ext cx="3060700" cy="254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References (Cont.)</a:t>
            </a:r>
            <a:endParaRPr lang="en-US" dirty="0"/>
          </a:p>
        </p:txBody>
      </p:sp>
      <p:sp>
        <p:nvSpPr>
          <p:cNvPr id="3" name="Content Placeholder 2"/>
          <p:cNvSpPr>
            <a:spLocks noGrp="1"/>
          </p:cNvSpPr>
          <p:nvPr>
            <p:ph idx="1"/>
          </p:nvPr>
        </p:nvSpPr>
        <p:spPr>
          <a:xfrm>
            <a:off x="457200" y="1524000"/>
            <a:ext cx="8229600" cy="5050536"/>
          </a:xfrm>
        </p:spPr>
        <p:txBody>
          <a:bodyPr>
            <a:normAutofit/>
          </a:bodyPr>
          <a:lstStyle/>
          <a:p>
            <a:r>
              <a:rPr lang="en-US" sz="1800" i="1" dirty="0" smtClean="0"/>
              <a:t>How-Watching-TV-and-Adult-Media-Affects-Children-039-s-Health-2</a:t>
            </a:r>
            <a:r>
              <a:rPr lang="en-US" sz="1800" dirty="0" smtClean="0"/>
              <a:t>. Digital image. </a:t>
            </a:r>
            <a:r>
              <a:rPr lang="en-US" sz="1800" i="1" dirty="0" smtClean="0"/>
              <a:t>Http://i1-news.softpedia-static.com</a:t>
            </a:r>
            <a:r>
              <a:rPr lang="en-US" sz="1800" dirty="0" smtClean="0"/>
              <a:t>. Web. 6 Nov. 2011.</a:t>
            </a:r>
          </a:p>
          <a:p>
            <a:r>
              <a:rPr lang="en-US" sz="1800" i="1" dirty="0" smtClean="0"/>
              <a:t>Ar122221681710142.jpg</a:t>
            </a:r>
            <a:r>
              <a:rPr lang="en-US" sz="1800" dirty="0" smtClean="0"/>
              <a:t>. Digital image. </a:t>
            </a:r>
            <a:r>
              <a:rPr lang="en-US" sz="1800" i="1" dirty="0" smtClean="0"/>
              <a:t>Http://charlottesvillerealestatetalk.com</a:t>
            </a:r>
            <a:r>
              <a:rPr lang="en-US" sz="1800" dirty="0" smtClean="0"/>
              <a:t>. Web. 6 Nov. 2011.</a:t>
            </a:r>
          </a:p>
          <a:p>
            <a:r>
              <a:rPr lang="en-US" sz="1800" i="1" dirty="0" smtClean="0"/>
              <a:t>obese-television.jpg</a:t>
            </a:r>
            <a:r>
              <a:rPr lang="en-US" sz="1800" dirty="0" smtClean="0"/>
              <a:t>. Digital image. </a:t>
            </a:r>
            <a:r>
              <a:rPr lang="en-US" sz="1800" i="1" dirty="0" smtClean="0"/>
              <a:t>Http://cdn2.mixrmedia.com</a:t>
            </a:r>
            <a:r>
              <a:rPr lang="en-US" sz="1800" dirty="0" smtClean="0"/>
              <a:t>. Web. 6 Nov. 2011.</a:t>
            </a:r>
          </a:p>
          <a:p>
            <a:r>
              <a:rPr lang="en-US" sz="1800" i="1" dirty="0" smtClean="0"/>
              <a:t>Kids-playing-video-games 042710.jpg</a:t>
            </a:r>
            <a:r>
              <a:rPr lang="en-US" sz="1800" dirty="0" smtClean="0"/>
              <a:t>. Digital image. </a:t>
            </a:r>
            <a:r>
              <a:rPr lang="en-US" sz="1800" i="1" dirty="0" smtClean="0"/>
              <a:t>Http://www.psychologytoday.com</a:t>
            </a:r>
            <a:r>
              <a:rPr lang="en-US" sz="1800" dirty="0" smtClean="0"/>
              <a:t>. Web. 6 Nov. 2011.</a:t>
            </a:r>
          </a:p>
          <a:p>
            <a:r>
              <a:rPr lang="en-US" sz="1800" i="1" dirty="0" smtClean="0"/>
              <a:t>Snoozin2.gif</a:t>
            </a:r>
            <a:r>
              <a:rPr lang="en-US" sz="1800" dirty="0" smtClean="0"/>
              <a:t>. Digital image. </a:t>
            </a:r>
            <a:r>
              <a:rPr lang="en-US" sz="1800" i="1" dirty="0" smtClean="0"/>
              <a:t>Http://tneufeld.wikis.hsd.ca</a:t>
            </a:r>
            <a:r>
              <a:rPr lang="en-US" sz="1800" dirty="0" smtClean="0"/>
              <a:t>. Web. 6 Nov. 2011.</a:t>
            </a:r>
          </a:p>
          <a:p>
            <a:r>
              <a:rPr lang="en-US" sz="1800" i="1" dirty="0" smtClean="0"/>
              <a:t>School_4_tnb.png</a:t>
            </a:r>
            <a:r>
              <a:rPr lang="en-US" sz="1800" dirty="0" smtClean="0"/>
              <a:t>. Digital image. </a:t>
            </a:r>
            <a:r>
              <a:rPr lang="en-US" sz="1800" i="1" dirty="0" smtClean="0"/>
              <a:t>Http://www.clipartoday.com</a:t>
            </a:r>
            <a:r>
              <a:rPr lang="en-US" sz="1800" dirty="0" smtClean="0"/>
              <a:t>. Web. 6 Nov. 2011.</a:t>
            </a:r>
          </a:p>
          <a:p>
            <a:endParaRPr lang="en-US" sz="18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easley\Desktop\question20mark20pic1.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2" name="Title 1"/>
          <p:cNvSpPr>
            <a:spLocks noGrp="1"/>
          </p:cNvSpPr>
          <p:nvPr>
            <p:ph type="title"/>
          </p:nvPr>
        </p:nvSpPr>
        <p:spPr>
          <a:xfrm>
            <a:off x="457200" y="609600"/>
            <a:ext cx="8229600" cy="1066800"/>
          </a:xfrm>
        </p:spPr>
        <p:txBody>
          <a:bodyPr/>
          <a:lstStyle/>
          <a:p>
            <a:pPr algn="ctr"/>
            <a:r>
              <a:rPr lang="en-US" dirty="0" smtClean="0"/>
              <a:t>Any Questions</a:t>
            </a:r>
            <a:endParaRPr lang="en-US" dirty="0"/>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How Technology is Negatively Effecting our Children’s Health &amp; Development </a:t>
            </a:r>
            <a:endParaRPr lang="en-US" dirty="0"/>
          </a:p>
        </p:txBody>
      </p:sp>
      <p:sp>
        <p:nvSpPr>
          <p:cNvPr id="3" name="Subtitle 2"/>
          <p:cNvSpPr>
            <a:spLocks noGrp="1"/>
          </p:cNvSpPr>
          <p:nvPr>
            <p:ph type="subTitle" idx="1"/>
          </p:nvPr>
        </p:nvSpPr>
        <p:spPr>
          <a:xfrm>
            <a:off x="2057400" y="4038600"/>
            <a:ext cx="4953000" cy="1752600"/>
          </a:xfrm>
        </p:spPr>
        <p:txBody>
          <a:bodyPr/>
          <a:lstStyle/>
          <a:p>
            <a:pPr algn="ctr"/>
            <a:r>
              <a:rPr lang="en-US" dirty="0" smtClean="0"/>
              <a:t>By: Theodore Beasley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5105400"/>
          </a:xfrm>
        </p:spPr>
        <p:txBody>
          <a:bodyPr>
            <a:normAutofit/>
          </a:bodyPr>
          <a:lstStyle/>
          <a:p>
            <a:r>
              <a:rPr lang="en-US" sz="4800" dirty="0" smtClean="0"/>
              <a:t>Today, children's excessive use of technology opens them up to future health issues.</a:t>
            </a: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smtClean="0"/>
              <a:t>Overview</a:t>
            </a:r>
            <a:endParaRPr lang="en-US" dirty="0"/>
          </a:p>
        </p:txBody>
      </p:sp>
      <p:sp>
        <p:nvSpPr>
          <p:cNvPr id="3" name="Content Placeholder 2"/>
          <p:cNvSpPr>
            <a:spLocks noGrp="1"/>
          </p:cNvSpPr>
          <p:nvPr>
            <p:ph idx="1"/>
          </p:nvPr>
        </p:nvSpPr>
        <p:spPr>
          <a:xfrm>
            <a:off x="457200" y="1524000"/>
            <a:ext cx="8229600" cy="5050536"/>
          </a:xfrm>
        </p:spPr>
        <p:txBody>
          <a:bodyPr/>
          <a:lstStyle/>
          <a:p>
            <a:pPr>
              <a:buNone/>
            </a:pPr>
            <a:r>
              <a:rPr lang="en-US" sz="3200" b="1" dirty="0" smtClean="0"/>
              <a:t>Excessive use of technology can be hazardous to a child’s health by:</a:t>
            </a:r>
          </a:p>
          <a:p>
            <a:r>
              <a:rPr lang="en-US" sz="4000" dirty="0" smtClean="0"/>
              <a:t>Resulting in Obesity</a:t>
            </a:r>
          </a:p>
          <a:p>
            <a:r>
              <a:rPr lang="en-US" sz="4000" dirty="0" smtClean="0"/>
              <a:t>Developing Insomnia</a:t>
            </a:r>
          </a:p>
          <a:p>
            <a:r>
              <a:rPr lang="en-US" sz="4000" dirty="0" smtClean="0"/>
              <a:t>Inability to focus for a extended periods</a:t>
            </a:r>
            <a:endParaRPr lang="en-US" sz="40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easley\Desktop\obese-television.jpg"/>
          <p:cNvPicPr>
            <a:picLocks noChangeAspect="1" noChangeArrowheads="1"/>
          </p:cNvPicPr>
          <p:nvPr/>
        </p:nvPicPr>
        <p:blipFill>
          <a:blip r:embed="rId2" cstate="print"/>
          <a:srcRect/>
          <a:stretch>
            <a:fillRect/>
          </a:stretch>
        </p:blipFill>
        <p:spPr bwMode="auto">
          <a:xfrm>
            <a:off x="4953000" y="2286000"/>
            <a:ext cx="4191000" cy="3276600"/>
          </a:xfrm>
          <a:prstGeom prst="rect">
            <a:avLst/>
          </a:prstGeom>
          <a:noFill/>
        </p:spPr>
      </p:pic>
      <p:sp>
        <p:nvSpPr>
          <p:cNvPr id="2" name="Title 1"/>
          <p:cNvSpPr>
            <a:spLocks noGrp="1"/>
          </p:cNvSpPr>
          <p:nvPr>
            <p:ph type="title"/>
          </p:nvPr>
        </p:nvSpPr>
        <p:spPr>
          <a:xfrm>
            <a:off x="381000" y="609600"/>
            <a:ext cx="8229600" cy="1066800"/>
          </a:xfrm>
        </p:spPr>
        <p:txBody>
          <a:bodyPr>
            <a:normAutofit/>
          </a:bodyPr>
          <a:lstStyle/>
          <a:p>
            <a:r>
              <a:rPr lang="en-US" dirty="0" smtClean="0"/>
              <a:t>The child may develop obesity.</a:t>
            </a:r>
            <a:endParaRPr lang="en-US" dirty="0"/>
          </a:p>
        </p:txBody>
      </p:sp>
      <p:sp>
        <p:nvSpPr>
          <p:cNvPr id="3" name="Content Placeholder 2"/>
          <p:cNvSpPr>
            <a:spLocks noGrp="1"/>
          </p:cNvSpPr>
          <p:nvPr>
            <p:ph idx="1"/>
          </p:nvPr>
        </p:nvSpPr>
        <p:spPr>
          <a:xfrm>
            <a:off x="0" y="1600200"/>
            <a:ext cx="4953000" cy="5257800"/>
          </a:xfrm>
        </p:spPr>
        <p:txBody>
          <a:bodyPr>
            <a:normAutofit fontScale="92500" lnSpcReduction="10000"/>
          </a:bodyPr>
          <a:lstStyle/>
          <a:p>
            <a:pPr algn="ctr">
              <a:buNone/>
            </a:pPr>
            <a:r>
              <a:rPr lang="en-US" sz="1800" dirty="0" smtClean="0"/>
              <a:t>“The problem of childhood obesity in the United States has grown considerably in recent years. Between 16 and 33 percent of children and adolescents are obese.”</a:t>
            </a:r>
          </a:p>
          <a:p>
            <a:pPr algn="ctr">
              <a:buNone/>
            </a:pPr>
            <a:r>
              <a:rPr lang="en-US" sz="1800" dirty="0" smtClean="0"/>
              <a:t>       –American Academy of Child &amp; Adolescent Psychiatry</a:t>
            </a:r>
          </a:p>
          <a:p>
            <a:pPr>
              <a:buNone/>
            </a:pPr>
            <a:endParaRPr lang="en-US" sz="1800" dirty="0" smtClean="0"/>
          </a:p>
          <a:p>
            <a:pPr algn="ctr">
              <a:buNone/>
            </a:pPr>
            <a:r>
              <a:rPr lang="en-US" sz="1800" dirty="0" smtClean="0"/>
              <a:t>“Many kids are spending less time exercising and more time in front of the TV, computer, or video-game console. From fast food to electronics, quick and easy is the reality for many people in the new millennium.”                      -Kidshealth.org</a:t>
            </a:r>
          </a:p>
          <a:p>
            <a:pPr>
              <a:buNone/>
            </a:pPr>
            <a:endParaRPr lang="en-US" sz="1800" dirty="0" smtClean="0"/>
          </a:p>
          <a:p>
            <a:pPr>
              <a:buNone/>
            </a:pPr>
            <a:r>
              <a:rPr lang="en-US" sz="1800" dirty="0" smtClean="0"/>
              <a:t>“All this gadgets just make them sit at one place, and when they tend to loose in any games or they are talking on cell phones their body craves for more food. They sit at one place and they keep on eating.” –healthandsoul.com</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checkerboard(across)">
                                      <p:cBhvr>
                                        <p:cTn id="3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Developing Insomnia</a:t>
            </a:r>
            <a:endParaRPr lang="en-US" dirty="0"/>
          </a:p>
        </p:txBody>
      </p:sp>
      <p:sp>
        <p:nvSpPr>
          <p:cNvPr id="3" name="Content Placeholder 2"/>
          <p:cNvSpPr>
            <a:spLocks noGrp="1"/>
          </p:cNvSpPr>
          <p:nvPr>
            <p:ph idx="1"/>
          </p:nvPr>
        </p:nvSpPr>
        <p:spPr>
          <a:xfrm>
            <a:off x="0" y="2057400"/>
            <a:ext cx="5791200" cy="4517136"/>
          </a:xfrm>
        </p:spPr>
        <p:txBody>
          <a:bodyPr>
            <a:normAutofit/>
          </a:bodyPr>
          <a:lstStyle/>
          <a:p>
            <a:r>
              <a:rPr lang="en-US" sz="1600" dirty="0" smtClean="0"/>
              <a:t>“Results indicate that children who slept less consumed more caffeine and had more hours of screen time (use of television, Internet, computer and video games).” –esciencenews.com</a:t>
            </a:r>
          </a:p>
          <a:p>
            <a:endParaRPr lang="en-US" sz="1600" dirty="0" smtClean="0"/>
          </a:p>
          <a:p>
            <a:endParaRPr lang="en-US" sz="1600" dirty="0" smtClean="0"/>
          </a:p>
          <a:p>
            <a:r>
              <a:rPr lang="en-US" sz="1600" dirty="0" smtClean="0"/>
              <a:t>“   A new study shows that the bright light of a computer screen may alter the body's biological clock and suppress the natural production of melatonin that's critical to the normal sleep-wake cycle.” –WebMD.com</a:t>
            </a:r>
          </a:p>
          <a:p>
            <a:endParaRPr lang="en-US" sz="1600" dirty="0" smtClean="0"/>
          </a:p>
          <a:p>
            <a:pPr>
              <a:buNone/>
            </a:pPr>
            <a:endParaRPr lang="en-US" sz="1600" dirty="0"/>
          </a:p>
        </p:txBody>
      </p:sp>
      <p:pic>
        <p:nvPicPr>
          <p:cNvPr id="3074" name="Picture 2" descr="C:\Users\Beasley\Desktop\kids-playing-video-games 042710.jpg"/>
          <p:cNvPicPr>
            <a:picLocks noChangeAspect="1" noChangeArrowheads="1"/>
          </p:cNvPicPr>
          <p:nvPr/>
        </p:nvPicPr>
        <p:blipFill>
          <a:blip r:embed="rId2" cstate="print"/>
          <a:srcRect/>
          <a:stretch>
            <a:fillRect/>
          </a:stretch>
        </p:blipFill>
        <p:spPr bwMode="auto">
          <a:xfrm>
            <a:off x="5791200" y="1447800"/>
            <a:ext cx="3352800" cy="2516630"/>
          </a:xfrm>
          <a:prstGeom prst="rect">
            <a:avLst/>
          </a:prstGeom>
          <a:noFill/>
        </p:spPr>
      </p:pic>
      <p:pic>
        <p:nvPicPr>
          <p:cNvPr id="3075" name="Picture 3" descr="C:\Users\Beasley\Desktop\School_4_tnb.png"/>
          <p:cNvPicPr>
            <a:picLocks noChangeAspect="1" noChangeArrowheads="1"/>
          </p:cNvPicPr>
          <p:nvPr/>
        </p:nvPicPr>
        <p:blipFill>
          <a:blip r:embed="rId3" cstate="print"/>
          <a:srcRect/>
          <a:stretch>
            <a:fillRect/>
          </a:stretch>
        </p:blipFill>
        <p:spPr bwMode="auto">
          <a:xfrm>
            <a:off x="5621771" y="4343400"/>
            <a:ext cx="3522229" cy="25146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strips(downLeft)">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strips(downLeft)">
                                      <p:cBhvr>
                                        <p:cTn id="2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Inability to Focus</a:t>
            </a:r>
            <a:endParaRPr lang="en-US" dirty="0"/>
          </a:p>
        </p:txBody>
      </p:sp>
      <p:sp>
        <p:nvSpPr>
          <p:cNvPr id="3" name="Content Placeholder 2"/>
          <p:cNvSpPr>
            <a:spLocks noGrp="1"/>
          </p:cNvSpPr>
          <p:nvPr>
            <p:ph idx="1"/>
          </p:nvPr>
        </p:nvSpPr>
        <p:spPr>
          <a:xfrm>
            <a:off x="0" y="1371600"/>
            <a:ext cx="5638800" cy="5486400"/>
          </a:xfrm>
        </p:spPr>
        <p:txBody>
          <a:bodyPr>
            <a:normAutofit/>
          </a:bodyPr>
          <a:lstStyle/>
          <a:p>
            <a:endParaRPr lang="en-US" sz="1800" dirty="0" smtClean="0"/>
          </a:p>
          <a:p>
            <a:r>
              <a:rPr lang="en-US" sz="1800" dirty="0" smtClean="0"/>
              <a:t>“So increased screen time may be a consequence of A.D.H.D., but some researchers fear it may be a cause, as well. Some studies have found that children who spend more time in front of the screen are more likely to develop attention problems later on.”  </a:t>
            </a:r>
          </a:p>
          <a:p>
            <a:pPr algn="ctr">
              <a:buNone/>
            </a:pPr>
            <a:r>
              <a:rPr lang="en-US" sz="1800" dirty="0" smtClean="0"/>
              <a:t>-</a:t>
            </a:r>
            <a:r>
              <a:rPr lang="en-US" sz="1800" dirty="0" err="1" smtClean="0"/>
              <a:t>Perri</a:t>
            </a:r>
            <a:r>
              <a:rPr lang="en-US" sz="1800" dirty="0" smtClean="0"/>
              <a:t> </a:t>
            </a:r>
            <a:r>
              <a:rPr lang="en-US" sz="1800" dirty="0" err="1" smtClean="0"/>
              <a:t>Klass</a:t>
            </a:r>
            <a:r>
              <a:rPr lang="en-US" sz="1800" dirty="0" smtClean="0"/>
              <a:t> M.D., New York Times</a:t>
            </a:r>
          </a:p>
          <a:p>
            <a:endParaRPr lang="en-US" sz="1800" dirty="0" smtClean="0"/>
          </a:p>
          <a:p>
            <a:r>
              <a:rPr lang="en-US" sz="1800" dirty="0" smtClean="0"/>
              <a:t>“The kind of concentration that children bring to video games and television is not the kind they need to thrive in school or elsewhere in real life.” </a:t>
            </a:r>
          </a:p>
          <a:p>
            <a:pPr algn="ctr">
              <a:buNone/>
            </a:pPr>
            <a:r>
              <a:rPr lang="en-US" sz="1800" dirty="0" smtClean="0"/>
              <a:t>-Dr. Christopher Lucas, associate professor of child psychiatry at New York University School of Medicine.</a:t>
            </a:r>
            <a:endParaRPr lang="en-US" sz="1800" dirty="0"/>
          </a:p>
        </p:txBody>
      </p:sp>
      <p:pic>
        <p:nvPicPr>
          <p:cNvPr id="4098" name="Picture 2" descr="C:\Users\Beasley\Desktop\10klass-popup.jpg"/>
          <p:cNvPicPr>
            <a:picLocks noChangeAspect="1" noChangeArrowheads="1"/>
          </p:cNvPicPr>
          <p:nvPr/>
        </p:nvPicPr>
        <p:blipFill>
          <a:blip r:embed="rId2" cstate="print"/>
          <a:srcRect/>
          <a:stretch>
            <a:fillRect/>
          </a:stretch>
        </p:blipFill>
        <p:spPr bwMode="auto">
          <a:xfrm>
            <a:off x="5621172" y="1524000"/>
            <a:ext cx="3522828" cy="53340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8"/>
                                        </p:tgtEl>
                                        <p:attrNameLst>
                                          <p:attrName>style.visibility</p:attrName>
                                        </p:attrNameLst>
                                      </p:cBhvr>
                                      <p:to>
                                        <p:strVal val="visible"/>
                                      </p:to>
                                    </p:set>
                                    <p:animEffect transition="in" filter="blinds(horizontal)">
                                      <p:cBhvr>
                                        <p:cTn id="3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pPr algn="ctr"/>
            <a:r>
              <a:rPr lang="en-US" dirty="0" smtClean="0"/>
              <a:t>Conclusion</a:t>
            </a:r>
            <a:endParaRPr lang="en-US" dirty="0"/>
          </a:p>
        </p:txBody>
      </p:sp>
      <p:sp>
        <p:nvSpPr>
          <p:cNvPr id="3" name="Content Placeholder 2"/>
          <p:cNvSpPr>
            <a:spLocks noGrp="1"/>
          </p:cNvSpPr>
          <p:nvPr>
            <p:ph idx="1"/>
          </p:nvPr>
        </p:nvSpPr>
        <p:spPr>
          <a:xfrm>
            <a:off x="457200" y="1600200"/>
            <a:ext cx="8229600" cy="4325112"/>
          </a:xfrm>
        </p:spPr>
        <p:txBody>
          <a:bodyPr/>
          <a:lstStyle/>
          <a:p>
            <a:r>
              <a:rPr lang="en-US" dirty="0" smtClean="0"/>
              <a:t>In order to ensure the proper health and development of children, their use of technology should be at a reasonable level. By doing that, the child’s chance of becoming obese, developing insomnia or  acquiring a attention disorder will be lowered. </a:t>
            </a:r>
          </a:p>
          <a:p>
            <a:pPr algn="ctr">
              <a:buNone/>
            </a:pPr>
            <a:r>
              <a:rPr lang="en-US" dirty="0" smtClean="0"/>
              <a:t>“Everything in moderation, including moderation.” – Oscar Wilde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1600" dirty="0" smtClean="0"/>
              <a:t>"Obesity In Children And Teens." </a:t>
            </a:r>
            <a:r>
              <a:rPr lang="en-US" sz="1600" i="1" dirty="0" smtClean="0"/>
              <a:t>American Academy of Child &amp; Adolescent Psychiatry</a:t>
            </a:r>
            <a:r>
              <a:rPr lang="en-US" sz="1600" dirty="0" smtClean="0"/>
              <a:t>. May 2008. Web. 06 Nov. 2011. &lt;http://www.aacap.org/cs/root/facts_for_families/obesity_in_children_and_teens&gt;.</a:t>
            </a:r>
          </a:p>
          <a:p>
            <a:r>
              <a:rPr lang="en-US" sz="1600" dirty="0" smtClean="0"/>
              <a:t>"Overweight and Obesity." </a:t>
            </a:r>
            <a:r>
              <a:rPr lang="en-US" sz="1600" i="1" dirty="0" err="1" smtClean="0"/>
              <a:t>KidsHealth</a:t>
            </a:r>
            <a:r>
              <a:rPr lang="en-US" sz="1600" i="1" dirty="0" smtClean="0"/>
              <a:t> - the Web's Most Visited Site about Children's Health</a:t>
            </a:r>
            <a:r>
              <a:rPr lang="en-US" sz="1600" dirty="0" smtClean="0"/>
              <a:t>. Web. 06 Nov. 2011. &lt;http://kidshealth.org/parent/general/body/overweight_obesity.html&gt;.</a:t>
            </a:r>
          </a:p>
          <a:p>
            <a:r>
              <a:rPr lang="en-US" sz="1600" dirty="0" smtClean="0"/>
              <a:t>"Adolescent Obesity Linked to Reduced Sleep Caused by Technology Use and Caffeine | E! Science News." </a:t>
            </a:r>
            <a:r>
              <a:rPr lang="en-US" sz="1600" i="1" dirty="0" smtClean="0"/>
              <a:t>E! Science News | Latest Science News Articles</a:t>
            </a:r>
            <a:r>
              <a:rPr lang="en-US" sz="1600" dirty="0" smtClean="0"/>
              <a:t>. 8 June 2009. Web. 06 Nov. 2011. &lt;http://esciencenews.com/articles/2009/06/09/adolescent.obesity.linked.reduced.sleep.caused.technology.use.and.caffeine&gt;.</a:t>
            </a:r>
          </a:p>
          <a:p>
            <a:r>
              <a:rPr lang="en-US" sz="1600" dirty="0" smtClean="0"/>
              <a:t>"Nighttime Computer Users May Lose Sleep." </a:t>
            </a:r>
            <a:r>
              <a:rPr lang="en-US" sz="1600" i="1" dirty="0" smtClean="0"/>
              <a:t>WebMD - Better Information. Better Health.</a:t>
            </a:r>
            <a:r>
              <a:rPr lang="en-US" sz="1600" dirty="0" smtClean="0"/>
              <a:t> 19 June 2003. Web. 06 Nov. 2011.</a:t>
            </a:r>
          </a:p>
          <a:p>
            <a:r>
              <a:rPr lang="en-US" sz="1600" dirty="0" err="1" smtClean="0"/>
              <a:t>Klass</a:t>
            </a:r>
            <a:r>
              <a:rPr lang="en-US" sz="1600" dirty="0" smtClean="0"/>
              <a:t>, </a:t>
            </a:r>
            <a:r>
              <a:rPr lang="en-US" sz="1600" dirty="0" err="1" smtClean="0"/>
              <a:t>Perri</a:t>
            </a:r>
            <a:r>
              <a:rPr lang="en-US" sz="1600" dirty="0" smtClean="0"/>
              <a:t>. "Fixated by Screens, but Seemingly Nothing Else." </a:t>
            </a:r>
            <a:r>
              <a:rPr lang="en-US" sz="1600" i="1" dirty="0" smtClean="0"/>
              <a:t>The New York Times</a:t>
            </a:r>
            <a:r>
              <a:rPr lang="en-US" sz="1600" dirty="0" smtClean="0"/>
              <a:t>. 9 May 2011. Web. 6 Nov. 2011.</a:t>
            </a:r>
          </a:p>
          <a:p>
            <a:r>
              <a:rPr lang="en-US" sz="1600" i="1" dirty="0" smtClean="0"/>
              <a:t>Question20mark20pic1</a:t>
            </a:r>
            <a:r>
              <a:rPr lang="en-US" sz="1600" dirty="0" smtClean="0"/>
              <a:t>. Digital image. </a:t>
            </a:r>
            <a:r>
              <a:rPr lang="en-US" sz="1600" i="1" dirty="0" smtClean="0"/>
              <a:t>Youngster.files.wordpress.com</a:t>
            </a:r>
            <a:r>
              <a:rPr lang="en-US" sz="1600" dirty="0" smtClean="0"/>
              <a:t>. Web. 6 Nov. 2011.</a:t>
            </a:r>
          </a:p>
          <a:p>
            <a:endParaRPr lang="en-US" sz="1600"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218</TotalTime>
  <Words>728</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Slide 1</vt:lpstr>
      <vt:lpstr>How Technology is Negatively Effecting our Children’s Health &amp; Development </vt:lpstr>
      <vt:lpstr>Today, children's excessive use of technology opens them up to future health issues.</vt:lpstr>
      <vt:lpstr>Overview</vt:lpstr>
      <vt:lpstr>The child may develop obesity.</vt:lpstr>
      <vt:lpstr>Developing Insomnia</vt:lpstr>
      <vt:lpstr>Inability to Focus</vt:lpstr>
      <vt:lpstr>Conclusion</vt:lpstr>
      <vt:lpstr>References</vt:lpstr>
      <vt:lpstr>References (Cont.)</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Technology’s Effect on Children’s Health</dc:title>
  <dc:creator>Theodore Beasley</dc:creator>
  <cp:lastModifiedBy>Theodore Beasley</cp:lastModifiedBy>
  <cp:revision>23</cp:revision>
  <dcterms:created xsi:type="dcterms:W3CDTF">2011-11-07T00:49:13Z</dcterms:created>
  <dcterms:modified xsi:type="dcterms:W3CDTF">2011-11-30T04:14:34Z</dcterms:modified>
</cp:coreProperties>
</file>